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3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304" r:id="rId20"/>
    <p:sldId id="276" r:id="rId21"/>
    <p:sldId id="277" r:id="rId22"/>
    <p:sldId id="278" r:id="rId23"/>
    <p:sldId id="284" r:id="rId24"/>
    <p:sldId id="281" r:id="rId25"/>
    <p:sldId id="282" r:id="rId26"/>
    <p:sldId id="285" r:id="rId27"/>
    <p:sldId id="289" r:id="rId28"/>
    <p:sldId id="286" r:id="rId29"/>
    <p:sldId id="287" r:id="rId30"/>
    <p:sldId id="288" r:id="rId31"/>
    <p:sldId id="291" r:id="rId32"/>
    <p:sldId id="292" r:id="rId33"/>
    <p:sldId id="293" r:id="rId34"/>
    <p:sldId id="294" r:id="rId35"/>
    <p:sldId id="295" r:id="rId36"/>
    <p:sldId id="296" r:id="rId37"/>
    <p:sldId id="303" r:id="rId38"/>
    <p:sldId id="297" r:id="rId39"/>
    <p:sldId id="298" r:id="rId40"/>
    <p:sldId id="299" r:id="rId41"/>
    <p:sldId id="305" r:id="rId42"/>
    <p:sldId id="306" r:id="rId43"/>
    <p:sldId id="307" r:id="rId44"/>
    <p:sldId id="300" r:id="rId45"/>
    <p:sldId id="301" r:id="rId46"/>
    <p:sldId id="302" r:id="rId47"/>
    <p:sldId id="290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FF4A"/>
    <a:srgbClr val="9F02BE"/>
    <a:srgbClr val="0D21B3"/>
    <a:srgbClr val="00487E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943" autoAdjust="0"/>
  </p:normalViewPr>
  <p:slideViewPr>
    <p:cSldViewPr>
      <p:cViewPr>
        <p:scale>
          <a:sx n="75" d="100"/>
          <a:sy n="75" d="100"/>
        </p:scale>
        <p:origin x="-123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C1CE0-52B5-4B8E-9C8F-010CCE749541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8D9C5-53DD-45EB-833D-E0555325A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30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 very good afternoon.</a:t>
            </a:r>
          </a:p>
          <a:p>
            <a:endParaRPr lang="en-CA" baseline="0" dirty="0" smtClean="0"/>
          </a:p>
          <a:p>
            <a:r>
              <a:rPr lang="en-CA" baseline="0" dirty="0" smtClean="0"/>
              <a:t>My name is </a:t>
            </a:r>
            <a:r>
              <a:rPr lang="en-CA" baseline="0" dirty="0" err="1" smtClean="0"/>
              <a:t>Srikanth</a:t>
            </a:r>
            <a:r>
              <a:rPr lang="en-CA" baseline="0" dirty="0" smtClean="0"/>
              <a:t> </a:t>
            </a:r>
            <a:r>
              <a:rPr lang="en-CA" baseline="0" dirty="0" err="1" smtClean="0"/>
              <a:t>Kirhsnamachari</a:t>
            </a:r>
            <a:r>
              <a:rPr lang="en-CA" baseline="0" dirty="0" smtClean="0"/>
              <a:t> </a:t>
            </a:r>
            <a:r>
              <a:rPr lang="en-CA" baseline="0" dirty="0" err="1" smtClean="0"/>
              <a:t>Sridharan</a:t>
            </a:r>
            <a:r>
              <a:rPr lang="en-CA" baseline="0" dirty="0" smtClean="0"/>
              <a:t>,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I am a Masters student at university of Manitoba Canada.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Yes I here from half the way across the globe,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papers I am present is titled “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Correction for Optical See-Through Displays Using Display Color Profiles”</a:t>
            </a: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work is part of m masters thesis. </a:t>
            </a:r>
          </a:p>
          <a:p>
            <a:endParaRPr lang="en-CA" sz="1200" baseline="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Collaborators on in this work are </a:t>
            </a: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R.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(University of Dundee)</a:t>
            </a: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baseline="0" dirty="0" smtClean="0"/>
          </a:p>
          <a:p>
            <a:r>
              <a:rPr lang="en-CA" baseline="0" dirty="0" smtClean="0"/>
              <a:t>For this work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</a:t>
            </a:fld>
            <a:endParaRPr lang="en-CA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9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Point 1: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To pick a alternate color we need ability to predict how colors blend on a given display.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Without which we cannot really say how the alternate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will look once it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blends with the BG.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Point 2: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propose a new color blending model that can predict how colors blend on a OSTD.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model is very unique to OSTD, 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as it address  unique problems which are present in OSTD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832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Every display shows color a bit different , this is more pronounced in OSTD as each display has different display material, light source etc.</a:t>
            </a:r>
          </a:p>
          <a:p>
            <a:endParaRPr lang="en-CA" dirty="0" smtClean="0"/>
          </a:p>
          <a:p>
            <a:r>
              <a:rPr lang="en-CA" dirty="0" smtClean="0"/>
              <a:t>As</a:t>
            </a:r>
            <a:r>
              <a:rPr lang="en-CA" baseline="0" dirty="0" smtClean="0"/>
              <a:t> you can see here the color blue shown is slightly changed when its shown on the display. In our model we account for this change render distortion function.</a:t>
            </a:r>
          </a:p>
          <a:p>
            <a:r>
              <a:rPr lang="en-CA" baseline="0" dirty="0" smtClean="0"/>
              <a:t>Similar the OSTD display material changes the color of the BG as it shown here with change in hue of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 red . We count this by the material distortion function.</a:t>
            </a:r>
          </a:p>
          <a:p>
            <a:r>
              <a:rPr lang="en-CA" baseline="0" dirty="0" smtClean="0"/>
              <a:t>We argue in this work the color Belding is a mix of these distorted color than the original colors !!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So what is our contributing visa this work ?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present a new Color blending Model for OSTD</a:t>
            </a:r>
          </a:p>
          <a:p>
            <a:endParaRPr lang="en-CA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To handle Render Distortion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Color Correction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Design guidelines for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050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</a:rPr>
              <a:t>There</a:t>
            </a:r>
            <a:r>
              <a:rPr lang="en-CA" baseline="0" dirty="0" smtClean="0">
                <a:solidFill>
                  <a:schemeClr val="bg1"/>
                </a:solidFill>
              </a:rPr>
              <a:t> are number of works on color correction on spatial augmented reality , in like of projection on textured surface.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olidFill>
                  <a:schemeClr val="bg1"/>
                </a:solidFill>
              </a:rPr>
              <a:t>But in OSTD the only existing work on color corrections is by</a:t>
            </a:r>
            <a:endParaRPr lang="en-CA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al, Colorimetric and photometric compensation for optical see-through displays.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Drawbacks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Their Work Ignores both the distortions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 used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space for color calculations- in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which colors accuracy cant be tested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 used Color Subtraction ( Show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the second image’s empty spots)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51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build a test best to generate a wide variety of </a:t>
            </a:r>
            <a:r>
              <a:rPr lang="en-CA" dirty="0" err="1" smtClean="0"/>
              <a:t>Fg</a:t>
            </a:r>
            <a:r>
              <a:rPr lang="en-CA" dirty="0" smtClean="0"/>
              <a:t> and on</a:t>
            </a:r>
            <a:r>
              <a:rPr lang="en-CA" baseline="0" dirty="0" smtClean="0"/>
              <a:t> a standard set of backgrounds , to conduct our study in wide range of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–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 combinations.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3907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2 projections</a:t>
            </a:r>
            <a:r>
              <a:rPr lang="en-CA" baseline="0" dirty="0" smtClean="0"/>
              <a:t> based displays ,</a:t>
            </a:r>
          </a:p>
          <a:p>
            <a:endParaRPr lang="en-CA" baseline="0" dirty="0" smtClean="0"/>
          </a:p>
          <a:p>
            <a:r>
              <a:rPr lang="en-CA" baseline="0" dirty="0" smtClean="0"/>
              <a:t>Each with a projector of difference lumens -2200 and 3700 called as p22-hundred and p-37-hundred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transparent material was made up view controlled sheet called </a:t>
            </a:r>
            <a:r>
              <a:rPr lang="en-CA" baseline="0" dirty="0" err="1" smtClean="0"/>
              <a:t>Lumisty</a:t>
            </a:r>
            <a:r>
              <a:rPr lang="en-CA" baseline="0" dirty="0" smtClean="0"/>
              <a:t>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1237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For T-OLED we used Lenovo s800</a:t>
            </a:r>
            <a:r>
              <a:rPr lang="en-CA" baseline="0" dirty="0" smtClean="0"/>
              <a:t> phone’s display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4159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used a standard </a:t>
            </a:r>
            <a:r>
              <a:rPr lang="en-CA" dirty="0" err="1" smtClean="0"/>
              <a:t>sRGB</a:t>
            </a:r>
            <a:r>
              <a:rPr lang="en-CA" dirty="0" smtClean="0"/>
              <a:t> capable Dell monitor to reproduce</a:t>
            </a:r>
            <a:r>
              <a:rPr lang="en-CA" baseline="0" dirty="0" smtClean="0"/>
              <a:t> 23 </a:t>
            </a:r>
            <a:r>
              <a:rPr lang="en-CA" baseline="0" dirty="0" err="1" smtClean="0"/>
              <a:t>megbeth</a:t>
            </a:r>
            <a:r>
              <a:rPr lang="en-CA" baseline="0" dirty="0" smtClean="0"/>
              <a:t> chart colors.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chose these colors cause they are well spread in the </a:t>
            </a:r>
            <a:r>
              <a:rPr lang="en-CA" baseline="0" dirty="0" err="1" smtClean="0"/>
              <a:t>sRGB</a:t>
            </a:r>
            <a:r>
              <a:rPr lang="en-CA" baseline="0" dirty="0" smtClean="0"/>
              <a:t> gamut range, with enough high and low intensity colors.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 monitor was used instead of real-world background because, we needed to have exact measurement of our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colors which will remain consistent when reproduced in a calibrated monitor.</a:t>
            </a:r>
          </a:p>
          <a:p>
            <a:r>
              <a:rPr lang="en-CA" baseline="0" dirty="0" smtClean="0"/>
              <a:t>Also monitor gave us access to uniform diffusion of the BG color.</a:t>
            </a:r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342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Image</a:t>
            </a:r>
            <a:r>
              <a:rPr lang="en-CA" baseline="0" dirty="0" smtClean="0"/>
              <a:t> on the left shows how the set up was for both projection based and TOLED</a:t>
            </a:r>
          </a:p>
          <a:p>
            <a:r>
              <a:rPr lang="en-CA" baseline="0" dirty="0" smtClean="0"/>
              <a:t>Image on the right  © shows how the actual setup was.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And image d shows the out light controlled environment 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used cs200 colorimeter to measure the color values.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739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propose binned profile to account for the render distortion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97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Jumping into the talk 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displays or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as we call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 - allow users to view digital content and physical objects simultaneously</a:t>
            </a: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OSTD are of 2 types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&amp;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Advantage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of having its own light source enables Additive OSTD to have Hardware's of different form factors such as mobiles, HMD, window based displays!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36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Divides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 space (over 16 million colors) into a smaller set of </a:t>
            </a:r>
            <a:r>
              <a:rPr lang="en-CA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8376 perceptually different bins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translated the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gamut into the CIE LAB color space and divided it into bins of 5X5X5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approach guaranties all colors inside a bin are within one Just Noticeable Difference (1 JND </a:t>
            </a:r>
            <a:r>
              <a:rPr lang="en-CA" sz="1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~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2.3 in Euclidean distance)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measured how each bin is rendered by each of our three displays on a black background which is shown here for all 3 displays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P37-hundred had a wide color space and close to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when compared to p2200 and TOLED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Create a look up table which is </a:t>
            </a:r>
            <a:r>
              <a:rPr lang="en-CA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794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We had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which is a look up table, where we had measurements  for all 8000 odd colors ,</a:t>
            </a:r>
          </a:p>
          <a:p>
            <a:endParaRPr lang="en-CA" baseline="0" dirty="0" smtClean="0"/>
          </a:p>
          <a:p>
            <a:r>
              <a:rPr lang="en-CA" baseline="0" dirty="0" smtClean="0"/>
              <a:t>So when we wanted to predict how a particular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will blend with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we go into the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to see how that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looks,( I this case color red)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Then add the measured value present in the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table with the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to predict the color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Then we also showed the same color pair in our experimental set up to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161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Direct Method: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Synonymous to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Weiland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et al work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The digital color is simply added to the background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It ignores both render and material distortion </a:t>
            </a:r>
          </a:p>
          <a:p>
            <a:endParaRPr lang="en-CA" dirty="0" smtClean="0"/>
          </a:p>
          <a:p>
            <a:r>
              <a:rPr lang="en-CA" dirty="0" smtClean="0"/>
              <a:t>CAT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are established methods to estimate the colors a display can render based on the brightest white it can emit. They are based on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matirc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converstions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In other</a:t>
            </a:r>
            <a:r>
              <a:rPr lang="en-CA" baseline="0" dirty="0" smtClean="0">
                <a:solidFill>
                  <a:schemeClr val="bg1"/>
                </a:solidFill>
                <a:latin typeface="Calibri Light"/>
              </a:rPr>
              <a:t> words we hoped that they could potentially handle render distortion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7108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capture the </a:t>
            </a:r>
            <a:r>
              <a:rPr lang="en-CA" dirty="0" err="1" smtClean="0"/>
              <a:t>bg</a:t>
            </a:r>
            <a:r>
              <a:rPr lang="en-CA" dirty="0" smtClean="0"/>
              <a:t> in 2 </a:t>
            </a:r>
            <a:r>
              <a:rPr lang="en-CA" dirty="0" err="1" smtClean="0"/>
              <a:t>config</a:t>
            </a:r>
            <a:r>
              <a:rPr lang="en-CA" dirty="0" smtClean="0"/>
              <a:t>, one directly</a:t>
            </a:r>
            <a:r>
              <a:rPr lang="en-CA" baseline="0" dirty="0" smtClean="0"/>
              <a:t> </a:t>
            </a:r>
            <a:r>
              <a:rPr lang="en-CA" dirty="0" smtClean="0"/>
              <a:t>as the </a:t>
            </a:r>
            <a:r>
              <a:rPr lang="en-CA" dirty="0" err="1" smtClean="0"/>
              <a:t>bg</a:t>
            </a:r>
            <a:r>
              <a:rPr lang="en-CA" dirty="0" smtClean="0"/>
              <a:t> is , called plain </a:t>
            </a:r>
            <a:r>
              <a:rPr lang="en-CA" dirty="0" err="1" smtClean="0"/>
              <a:t>config</a:t>
            </a:r>
            <a:endParaRPr lang="en-CA" dirty="0" smtClean="0"/>
          </a:p>
          <a:p>
            <a:r>
              <a:rPr lang="en-CA" dirty="0" smtClean="0"/>
              <a:t>2 </a:t>
            </a:r>
            <a:r>
              <a:rPr lang="en-CA" dirty="0" err="1" smtClean="0"/>
              <a:t>bg</a:t>
            </a:r>
            <a:r>
              <a:rPr lang="en-CA" dirty="0" smtClean="0"/>
              <a:t> as seen through the</a:t>
            </a:r>
            <a:r>
              <a:rPr lang="en-CA" baseline="0" dirty="0" smtClean="0"/>
              <a:t> OSTD , called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was captured to handle material distortion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87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used 838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colors on each of our 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colors, measured the blend.</a:t>
            </a:r>
          </a:p>
          <a:p>
            <a:endParaRPr lang="en-CA" baseline="0" dirty="0" smtClean="0"/>
          </a:p>
          <a:p>
            <a:r>
              <a:rPr lang="en-CA" baseline="0" dirty="0" smtClean="0"/>
              <a:t>Calculated error value by finding  color difference between  predicted and measured in Lab.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visualization shows  prediction error value for one condition across 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on for all 838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colors</a:t>
            </a:r>
          </a:p>
          <a:p>
            <a:endParaRPr lang="en-CA" baseline="0" dirty="0" smtClean="0"/>
          </a:p>
          <a:p>
            <a:r>
              <a:rPr lang="en-CA" baseline="0" dirty="0" smtClean="0"/>
              <a:t>Hager the hue of blue indicates more value fell in that region .</a:t>
            </a:r>
          </a:p>
          <a:p>
            <a:endParaRPr lang="en-CA" baseline="0" dirty="0" smtClean="0"/>
          </a:p>
          <a:p>
            <a:r>
              <a:rPr lang="en-CA" baseline="0" dirty="0" smtClean="0"/>
              <a:t>Error rate at the bottom near 0, represent prediction with low error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483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visualization  was used to compare the 5 models we had, over 3 displays in 2 different </a:t>
            </a:r>
            <a:r>
              <a:rPr lang="en-CA" dirty="0" err="1" smtClean="0"/>
              <a:t>bg</a:t>
            </a:r>
            <a:r>
              <a:rPr lang="en-CA" dirty="0" smtClean="0"/>
              <a:t> </a:t>
            </a:r>
            <a:r>
              <a:rPr lang="en-CA" dirty="0" err="1" smtClean="0"/>
              <a:t>config</a:t>
            </a: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err="1" smtClean="0"/>
              <a:t>Bp</a:t>
            </a:r>
            <a:r>
              <a:rPr lang="en-CA" dirty="0" smtClean="0"/>
              <a:t> In</a:t>
            </a:r>
            <a:r>
              <a:rPr lang="en-CA" baseline="0" dirty="0" smtClean="0"/>
              <a:t> all cases was found to be the most accurate in predicting the blend</a:t>
            </a:r>
          </a:p>
          <a:p>
            <a:endParaRPr lang="en-CA" baseline="0" dirty="0" smtClean="0"/>
          </a:p>
          <a:p>
            <a:r>
              <a:rPr lang="en-CA" baseline="0" dirty="0" smtClean="0"/>
              <a:t>Cat , which we hoped will account for the render distortion failed to do so , having high spread in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221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decided to do quantitative analysis for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Here green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plain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, blue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</a:t>
            </a:r>
          </a:p>
          <a:p>
            <a:endParaRPr lang="en-CA" baseline="0" dirty="0" smtClean="0"/>
          </a:p>
          <a:p>
            <a:r>
              <a:rPr lang="en-CA" baseline="0" dirty="0" smtClean="0"/>
              <a:t>Graph shown there is a fall in green pars perdition error between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 for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shows accounting for render distortion with the help of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decreases the prediction error.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While both the distortions were accounted for the prediction accuracy increased as shown in the graph comparison between plain and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using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on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However addressing only the material distortion , does little change to the error rate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result shows the render distortion constitutes the core of color </a:t>
            </a:r>
            <a:r>
              <a:rPr lang="en-CA" baseline="0" dirty="0" err="1" smtClean="0"/>
              <a:t>blening</a:t>
            </a:r>
            <a:r>
              <a:rPr lang="en-CA" baseline="0" dirty="0" smtClean="0"/>
              <a:t> in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756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developed a color correction algorithm based on BP method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Input to this algorithm is  BP of that OSTD, Desired foreground color, Background Color</a:t>
            </a:r>
          </a:p>
          <a:p>
            <a:endParaRPr lang="en-CA" dirty="0" smtClean="0"/>
          </a:p>
          <a:p>
            <a:r>
              <a:rPr lang="en-CA" dirty="0" smtClean="0"/>
              <a:t>This algorithm</a:t>
            </a:r>
            <a:r>
              <a:rPr lang="en-CA" baseline="0" dirty="0" smtClean="0"/>
              <a:t> compares every color in the bin before it picks the best one which on blending comes closest to the desired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6175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created correction heat maps for all 3 displays</a:t>
            </a:r>
            <a:r>
              <a:rPr lang="en-CA" baseline="0" dirty="0" smtClean="0"/>
              <a:t>,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heat map shows generally colors for p22-hundered and TOLED were better corrected than the p3700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due the both these displays have limited color profile, so the </a:t>
            </a:r>
            <a:r>
              <a:rPr lang="en-CA" baseline="0" dirty="0" err="1" smtClean="0"/>
              <a:t>distqance</a:t>
            </a:r>
            <a:r>
              <a:rPr lang="en-CA" baseline="0" dirty="0" smtClean="0"/>
              <a:t> between a color to shown in bin and how it measured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will always be small.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also found a trend in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always got corrected better for low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with the correction error increasing with the intensity of the bg.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took the p3700 and studied it further has it had wider range colors , which are </a:t>
            </a:r>
            <a:r>
              <a:rPr lang="en-CA" baseline="0" dirty="0" err="1" smtClean="0"/>
              <a:t>typlically</a:t>
            </a:r>
            <a:r>
              <a:rPr lang="en-CA" baseline="0" dirty="0" smtClean="0"/>
              <a:t> needed for  rich multimedia contests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429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10 groups: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colors(L &lt; 50), light colors (L &gt;= 50)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and light neutrals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 chromatic regions</a:t>
            </a:r>
          </a:p>
          <a:p>
            <a:pPr lvl="1"/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Same way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we divided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/>
              <a:t>Bg</a:t>
            </a:r>
            <a:r>
              <a:rPr lang="en-CA" dirty="0" smtClean="0"/>
              <a:t> into low</a:t>
            </a:r>
            <a:r>
              <a:rPr lang="en-CA" baseline="0" dirty="0" smtClean="0"/>
              <a:t> </a:t>
            </a:r>
            <a:r>
              <a:rPr lang="en-CA" baseline="0" dirty="0" err="1" smtClean="0"/>
              <a:t>intesity</a:t>
            </a:r>
            <a:r>
              <a:rPr lang="en-CA" baseline="0" dirty="0" smtClean="0"/>
              <a:t> and high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,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4264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However</a:t>
            </a:r>
            <a:r>
              <a:rPr lang="en-CA" baseline="0" dirty="0" smtClean="0"/>
              <a:t> </a:t>
            </a:r>
            <a:r>
              <a:rPr lang="en-CA" dirty="0" smtClean="0"/>
              <a:t>additive OSTD  has a problem!</a:t>
            </a:r>
          </a:p>
          <a:p>
            <a:endParaRPr lang="en-CA" dirty="0" smtClean="0"/>
          </a:p>
          <a:p>
            <a:r>
              <a:rPr lang="en-CA" dirty="0" smtClean="0"/>
              <a:t>The real</a:t>
            </a:r>
            <a:r>
              <a:rPr lang="en-CA" baseline="0" dirty="0" smtClean="0"/>
              <a:t> world background color mixes with the displayed color.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This phenomenon cause the users perception of the color being displayed to changes from what the color originally is !</a:t>
            </a:r>
          </a:p>
          <a:p>
            <a:endParaRPr lang="en-CA" dirty="0" smtClean="0"/>
          </a:p>
          <a:p>
            <a:r>
              <a:rPr lang="en-CA" dirty="0" smtClean="0"/>
              <a:t>Color</a:t>
            </a:r>
            <a:r>
              <a:rPr lang="en-CA" baseline="0" dirty="0" smtClean="0"/>
              <a:t> are essential to clarity of the display, colors help humans to clearly understand the contents on the display. </a:t>
            </a:r>
          </a:p>
          <a:p>
            <a:r>
              <a:rPr lang="en-CA" baseline="0" dirty="0" smtClean="0"/>
              <a:t>Color blending negatively affects the usability of such displays as it impacts the legibility and color encodings of digital content.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399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Don</a:t>
            </a:r>
            <a:r>
              <a:rPr lang="en-CA" baseline="0" dirty="0" smtClean="0"/>
              <a:t> correction we generally found light color were corrected better than dark colors for both high and low </a:t>
            </a:r>
            <a:r>
              <a:rPr lang="en-CA" baseline="0" dirty="0" err="1" smtClean="0"/>
              <a:t>intesity</a:t>
            </a:r>
            <a:r>
              <a:rPr lang="en-CA" baseline="0" dirty="0" smtClean="0"/>
              <a:t>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Color values near the edge of the gamut suffered a the most error in correction</a:t>
            </a:r>
          </a:p>
          <a:p>
            <a:endParaRPr lang="en-CA" baseline="0" dirty="0" smtClean="0"/>
          </a:p>
          <a:p>
            <a:r>
              <a:rPr lang="en-CA" baseline="0" dirty="0" smtClean="0"/>
              <a:t>Dark colors under high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were hardest to correct.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generally found colors at the center of the gamut to have low correction error.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were the neutrals are present at , on analysing them we found both light and dark </a:t>
            </a:r>
            <a:r>
              <a:rPr lang="en-CA" baseline="0" dirty="0" err="1" smtClean="0"/>
              <a:t>nuterals</a:t>
            </a:r>
            <a:r>
              <a:rPr lang="en-CA" baseline="0" dirty="0" smtClean="0"/>
              <a:t> have low error rate for correction on both the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786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generally found neutrals</a:t>
            </a:r>
            <a:r>
              <a:rPr lang="en-CA" baseline="0" dirty="0" smtClean="0"/>
              <a:t> to have low error rate, other than that we found light colors in cyan blue region preforming consistently  better among all the other color regions across the bg.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All colors in light region performed better on dark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Dark colors in high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performed the worst !!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418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UI designer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for OSTD show keep following points in mind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Light neutral colors for information that needs to be preserved best (text , icons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etc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hue is needed, designers can use light colors in the Cyan-Blue region (alerts)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 should be avoided for text and color-encoded information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color themes based on the background will be wise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Have in mind there we are not recommending these to preserve contrast we are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more concern about color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9650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such limited color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displays provide a limited color experience for applications like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or game playing. On the other side, full color displays like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p3700 could provide richer color experiences at the cost of less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correction accuracy.</a:t>
            </a:r>
          </a:p>
          <a:p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 transparency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darkens background colors which, as we observed in the correction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 in T-OLED display, might be better suited for color correction.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degree of display opacity poses a challenge for how much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accessibility and clarity is needed for either the background or the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 content, and remains an open question.</a:t>
            </a:r>
          </a:p>
          <a:p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Ideally, an optical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see-through display should provide a way to control the level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transparency at a pixel level, as explored by [</a:t>
            </a:r>
            <a:r>
              <a:rPr lang="en-CA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Kiyokawa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2003]. A rendering pipeline could rely on BP-based color correction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darker backgrounds and block background light as the correction</a:t>
            </a:r>
          </a:p>
          <a:p>
            <a:r>
              <a:rPr lang="en-CA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algorithm approaches its limits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795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97638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are currently working on a algorithm which is not brute force.</a:t>
            </a:r>
          </a:p>
          <a:p>
            <a:endParaRPr lang="en-CA" dirty="0" smtClean="0"/>
          </a:p>
          <a:p>
            <a:r>
              <a:rPr lang="en-CA" smtClean="0"/>
              <a:t>Also</a:t>
            </a:r>
            <a:r>
              <a:rPr lang="en-CA" baseline="0" smtClean="0"/>
              <a:t> working </a:t>
            </a:r>
            <a:r>
              <a:rPr lang="en-CA" baseline="0" dirty="0" smtClean="0"/>
              <a:t>to implement this on a HMD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623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explains the working of the algorithm</a:t>
            </a:r>
          </a:p>
          <a:p>
            <a:endParaRPr lang="en-CA" dirty="0" smtClean="0"/>
          </a:p>
          <a:p>
            <a:r>
              <a:rPr lang="en-CA" dirty="0" smtClean="0"/>
              <a:t>First show that how system</a:t>
            </a:r>
            <a:r>
              <a:rPr lang="en-CA" baseline="0" dirty="0" smtClean="0"/>
              <a:t> wants to show the color </a:t>
            </a:r>
          </a:p>
          <a:p>
            <a:r>
              <a:rPr lang="en-CA" baseline="0" dirty="0" smtClean="0"/>
              <a:t>And how its mapped to a custom gamut ,where each color is indexed to its source in </a:t>
            </a:r>
            <a:r>
              <a:rPr lang="en-CA" baseline="0" dirty="0" err="1" smtClean="0"/>
              <a:t>sRGB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Once we know what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is , we look up in this table where it can give the corresponding RGB in custom space ,</a:t>
            </a:r>
          </a:p>
          <a:p>
            <a:r>
              <a:rPr lang="en-CA" baseline="0" dirty="0" smtClean="0"/>
              <a:t>Then on know this and the BG we can find Cp.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161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First show that how system</a:t>
            </a:r>
            <a:r>
              <a:rPr lang="en-CA" baseline="0" dirty="0" smtClean="0"/>
              <a:t> wants to show the color </a:t>
            </a:r>
          </a:p>
          <a:p>
            <a:r>
              <a:rPr lang="en-CA" baseline="0" dirty="0" smtClean="0"/>
              <a:t>And how its mapped to a custom gamut ,where each color is indexed to its source in </a:t>
            </a:r>
            <a:r>
              <a:rPr lang="en-CA" baseline="0" dirty="0" err="1" smtClean="0"/>
              <a:t>sRGB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Once we know what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is , we look up in this table where it can give the corresponding RGB in custom space ,</a:t>
            </a:r>
          </a:p>
          <a:p>
            <a:r>
              <a:rPr lang="en-CA" baseline="0" dirty="0" smtClean="0"/>
              <a:t>Then on know this and the BG we can find Cp.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161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First show that how system</a:t>
            </a:r>
            <a:r>
              <a:rPr lang="en-CA" baseline="0" dirty="0" smtClean="0"/>
              <a:t> wants to show the color </a:t>
            </a:r>
          </a:p>
          <a:p>
            <a:r>
              <a:rPr lang="en-CA" baseline="0" dirty="0" smtClean="0"/>
              <a:t>And how its mapped to a custom gamut ,where each color is indexed to its source in </a:t>
            </a:r>
            <a:r>
              <a:rPr lang="en-CA" baseline="0" dirty="0" err="1" smtClean="0"/>
              <a:t>sRGB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Once we know what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is , we look up in this table where it can give the corresponding RGB in custom space ,</a:t>
            </a:r>
          </a:p>
          <a:p>
            <a:r>
              <a:rPr lang="en-CA" baseline="0" dirty="0" smtClean="0"/>
              <a:t>Then on know this and the BG we can find Cp.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161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Example of the system working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8256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image shows </a:t>
            </a:r>
            <a:r>
              <a:rPr lang="en-CA" baseline="0" dirty="0" smtClean="0"/>
              <a:t>color blending effort on the digital color yellow ,</a:t>
            </a:r>
          </a:p>
          <a:p>
            <a:endParaRPr lang="en-CA" baseline="0" dirty="0" smtClean="0"/>
          </a:p>
          <a:p>
            <a:r>
              <a:rPr lang="en-CA" baseline="0" dirty="0" smtClean="0"/>
              <a:t> Here is a OSTD displaying color yellow in 3 different background,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Black background- to the right in the color map you can see yellow being – yellow!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On red background- to the right in the color map you can see yellow being – moved towards red( shows orange)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Blue background-to the right in the color map you can see yellow being – moved towards green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baseline="0" dirty="0" smtClean="0"/>
          </a:p>
          <a:p>
            <a:pPr marL="228600" indent="-228600">
              <a:buAutoNum type="arabicParenR"/>
            </a:pPr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481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Cat </a:t>
            </a:r>
            <a:r>
              <a:rPr lang="en-CA" dirty="0" err="1" smtClean="0"/>
              <a:t>fg</a:t>
            </a:r>
            <a:r>
              <a:rPr lang="en-CA" baseline="0" dirty="0" smtClean="0"/>
              <a:t> colors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637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JND is the Euclidian distance between 2 given</a:t>
            </a:r>
            <a:r>
              <a:rPr lang="en-CA" baseline="0" dirty="0" smtClean="0"/>
              <a:t> color in a color space with in which the colors appear same to humans.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XYZ space it varies with each color, but in uniform spaces like LAB and LUV its constant number ( 2.5 in lab).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2416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Prediction result </a:t>
            </a:r>
            <a:r>
              <a:rPr lang="en-CA" dirty="0" err="1" smtClean="0"/>
              <a:t>viz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92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efforts</a:t>
            </a:r>
            <a:r>
              <a:rPr lang="en-CA" baseline="0" dirty="0" smtClean="0"/>
              <a:t> of background has been studied before by various researchers mostly in the field of Augmented reality.</a:t>
            </a:r>
          </a:p>
          <a:p>
            <a:r>
              <a:rPr lang="en-CA" baseline="0" dirty="0" smtClean="0"/>
              <a:t>On usability issues and human perception</a:t>
            </a:r>
          </a:p>
          <a:p>
            <a:pPr marL="0" indent="0">
              <a:buNone/>
            </a:pPr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such </a:t>
            </a:r>
            <a:r>
              <a:rPr lang="en-CA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Eg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 Kerr et al 2011, studies outdoor use of AR</a:t>
            </a:r>
            <a:r>
              <a:rPr lang="en-CA" sz="1200" baseline="0" dirty="0" smtClean="0">
                <a:solidFill>
                  <a:schemeClr val="bg1"/>
                </a:solidFill>
              </a:rPr>
              <a:t> system, where they found on heavy influence from the background users used their hand on have a consistent </a:t>
            </a:r>
            <a:r>
              <a:rPr lang="en-CA" sz="1200" baseline="0" dirty="0" err="1" smtClean="0">
                <a:solidFill>
                  <a:schemeClr val="bg1"/>
                </a:solidFill>
              </a:rPr>
              <a:t>bg</a:t>
            </a:r>
            <a:r>
              <a:rPr lang="en-CA" sz="1200" baseline="0" dirty="0" smtClean="0">
                <a:solidFill>
                  <a:schemeClr val="bg1"/>
                </a:solidFill>
              </a:rPr>
              <a:t> to look at the contents !!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1200" dirty="0" smtClean="0">
                <a:solidFill>
                  <a:schemeClr val="bg1"/>
                </a:solidFill>
              </a:rPr>
              <a:t>This shows that this influence of the background</a:t>
            </a:r>
            <a:r>
              <a:rPr lang="en-CA" sz="1200" baseline="0" dirty="0" smtClean="0">
                <a:solidFill>
                  <a:schemeClr val="bg1"/>
                </a:solidFill>
              </a:rPr>
              <a:t> is a significant problem</a:t>
            </a:r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</a:rPr>
              <a:t>Tanaka et al. developed a layout system that relocates digital content to the darker areas of the display taking</a:t>
            </a:r>
            <a:r>
              <a:rPr lang="en-CA" sz="1200" baseline="0" dirty="0" smtClean="0">
                <a:solidFill>
                  <a:schemeClr val="bg1"/>
                </a:solidFill>
              </a:rPr>
              <a:t>.</a:t>
            </a:r>
          </a:p>
          <a:p>
            <a:endParaRPr lang="en-CA" sz="1200" baseline="0" dirty="0" smtClean="0">
              <a:solidFill>
                <a:schemeClr val="bg1"/>
              </a:solidFill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</a:rPr>
              <a:t>This methods might result in constant shift of the digital content for dynamic background.</a:t>
            </a:r>
            <a:endParaRPr lang="en-CA" sz="1200" dirty="0" smtClean="0">
              <a:solidFill>
                <a:schemeClr val="bg1"/>
              </a:solidFill>
            </a:endParaRPr>
          </a:p>
          <a:p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The main approach to occlusion has been to stop the light coming from the background by enhancing head-mounted displays with spatial light modulation (SLM) devices</a:t>
            </a:r>
          </a:p>
          <a:p>
            <a:endParaRPr lang="en-CA" dirty="0" smtClean="0"/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Therefore, digital colors projected on the black areas are seen in their original hue and lightness. draw backs being the excess hardware and unavailability of the BG.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(clearly they were not going for style)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421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aim not to change the location of UI elements </a:t>
            </a:r>
          </a:p>
          <a:p>
            <a:pPr marL="457200" lvl="1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or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Add new hardware components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wanted to manipulate the color shown by the display; an approach known as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Color Correction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886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Read out “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Involves in the system finding an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alternate digital 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which, upon blending with the background comes closer to the desired digital color”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231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77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40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013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09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68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47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08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64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64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75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40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08D2-3632-46F6-930B-66CF38366F2E}" type="datetimeFigureOut">
              <a:rPr lang="en-CA" smtClean="0"/>
              <a:t>25/09/2013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73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mlDrawing" Target="../drawings/vmlDrawing4.vml"/><Relationship Id="rId1" Type="http://schemas.openxmlformats.org/officeDocument/2006/relationships/themeOverride" Target="../theme/themeOverride45.x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7772400" cy="1470025"/>
          </a:xfrm>
        </p:spPr>
        <p:txBody>
          <a:bodyPr>
            <a:no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Calibri Light" panose="020F0302020204030204" pitchFamily="34" charset="0"/>
              </a:rPr>
              <a:t>Color Correction for Optical See-Through Displays Using Display Color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636912"/>
            <a:ext cx="6400800" cy="2400672"/>
          </a:xfrm>
        </p:spPr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Srikanth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Kirshnamachari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Sridharan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(University of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undee)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D1CD-4073-4F83-BE0A-CA9D5FEC0D9D}" type="datetime1">
              <a:rPr lang="en-CA" smtClean="0"/>
              <a:t>25/09/2013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1208"/>
            <a:ext cx="3086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301208"/>
            <a:ext cx="20490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301208"/>
            <a:ext cx="2627784" cy="99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953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To pick a alternate color we need ability to predict how colors blend on a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g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iven display.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propose a new color blending model that can predict how colors blend on a OSTD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318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F(</a:t>
            </a:r>
            <a:endParaRPr lang="en-CA" dirty="0"/>
          </a:p>
        </p:txBody>
      </p:sp>
      <p:sp>
        <p:nvSpPr>
          <p:cNvPr id="23" name="Parallelogram 22"/>
          <p:cNvSpPr/>
          <p:nvPr/>
        </p:nvSpPr>
        <p:spPr>
          <a:xfrm rot="20789445">
            <a:off x="58969" y="1183751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2883839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065927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242620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2699062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2771071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041606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3435346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28838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45882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1901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2469138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04519" y="2000732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3491880" y="1597672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481291" y="2045298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1613250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370554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09383" y="2085398"/>
            <a:ext cx="25531" cy="950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86400" y="1653350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4473423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029900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1725358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1725358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9477" y="1699671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3451766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3579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218738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ontent Placeholder 2"/>
          <p:cNvSpPr>
            <a:spLocks noGrp="1"/>
          </p:cNvSpPr>
          <p:nvPr>
            <p:ph idx="1"/>
          </p:nvPr>
        </p:nvSpPr>
        <p:spPr>
          <a:xfrm>
            <a:off x="395536" y="2325284"/>
            <a:ext cx="8229600" cy="4525963"/>
          </a:xfrm>
        </p:spPr>
        <p:txBody>
          <a:bodyPr/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endParaRPr lang="en-CA" sz="24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Blended Color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=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render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(Digital Color)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+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material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Bg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Color)</a:t>
            </a:r>
            <a:endParaRPr lang="en-CA" sz="24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143" name="TextBox 5142"/>
          <p:cNvSpPr txBox="1"/>
          <p:nvPr/>
        </p:nvSpPr>
        <p:spPr>
          <a:xfrm>
            <a:off x="3491880" y="5092616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1" name="TextBox 130"/>
          <p:cNvSpPr txBox="1"/>
          <p:nvPr/>
        </p:nvSpPr>
        <p:spPr>
          <a:xfrm>
            <a:off x="3382486" y="986644"/>
            <a:ext cx="69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235002" y="125277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Blended Color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5014513" y="1253058"/>
            <a:ext cx="6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f</a:t>
            </a:r>
            <a:r>
              <a:rPr lang="en-CA" sz="1200" dirty="0" err="1" smtClean="0"/>
              <a:t>render</a:t>
            </a:r>
            <a:endParaRPr lang="en-CA" dirty="0"/>
          </a:p>
        </p:txBody>
      </p:sp>
      <p:sp>
        <p:nvSpPr>
          <p:cNvPr id="35" name="TextBox 34"/>
          <p:cNvSpPr txBox="1"/>
          <p:nvPr/>
        </p:nvSpPr>
        <p:spPr>
          <a:xfrm>
            <a:off x="4140162" y="1284018"/>
            <a:ext cx="86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f</a:t>
            </a:r>
            <a:r>
              <a:rPr lang="en-CA" sz="1200" dirty="0" err="1" smtClean="0"/>
              <a:t>material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359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9" grpId="0" animBg="1"/>
      <p:bldP spid="108" grpId="0" animBg="1"/>
      <p:bldP spid="116" grpId="0" animBg="1"/>
      <p:bldP spid="5137" grpId="0" animBg="1"/>
      <p:bldP spid="5138" grpId="0" animBg="1"/>
      <p:bldP spid="119" grpId="0" animBg="1"/>
      <p:bldP spid="5143" grpId="0"/>
      <p:bldP spid="131" grpId="0"/>
      <p:bldP spid="132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Contribution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new Color blending Model for OSTD</a:t>
            </a:r>
          </a:p>
          <a:p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To handle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Render Distortion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Color Correction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Design guidelines for OSTD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3277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74" y="1774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in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/>
            </a:r>
            <a:b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3FAA-F613-4341-90C2-7327906D25BF}" type="datetime1">
              <a:rPr lang="en-CA" smtClean="0"/>
              <a:t>25/09/2013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13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 flipH="1">
            <a:off x="1584185" y="55892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al, Colorimetric and </a:t>
            </a:r>
            <a:r>
              <a:rPr lang="en-CA" dirty="0">
                <a:solidFill>
                  <a:schemeClr val="bg1"/>
                </a:solidFill>
              </a:rPr>
              <a:t>photometric compensation for optical </a:t>
            </a:r>
            <a:r>
              <a:rPr lang="en-CA" dirty="0" smtClean="0">
                <a:solidFill>
                  <a:schemeClr val="bg1"/>
                </a:solidFill>
              </a:rPr>
              <a:t>see-through displays.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769787" cy="378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6899"/>
            <a:ext cx="8131897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8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492896"/>
            <a:ext cx="8229600" cy="114300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Experimental Test-Bed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86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Projection based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view control film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called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Lumisty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(MFY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2555) was used to create the transparent screen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Two different projectors were used: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Epson 1705 with 2200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lumens</a:t>
            </a: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Epson VS35ow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with 3700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lumens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15</a:t>
            </a:fld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53943"/>
              </p:ext>
            </p:extLst>
          </p:nvPr>
        </p:nvGraphicFramePr>
        <p:xfrm>
          <a:off x="0" y="1268760"/>
          <a:ext cx="9144000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Acrobat Document" r:id="rId5" imgW="17154522" imgH="10020240" progId="AcroExch.Document.11">
                  <p:embed/>
                </p:oleObj>
              </mc:Choice>
              <mc:Fallback>
                <p:oleObj name="Acrobat Document" r:id="rId5" imgW="17154522" imgH="1002024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268760"/>
                        <a:ext cx="9144000" cy="504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8612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T-OLED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16</a:t>
            </a:fld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484833"/>
              </p:ext>
            </p:extLst>
          </p:nvPr>
        </p:nvGraphicFramePr>
        <p:xfrm>
          <a:off x="2051720" y="1196752"/>
          <a:ext cx="5112568" cy="5442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Acrobat Document" r:id="rId5" imgW="2600300" imgH="3381210" progId="AcroExch.Document.11">
                  <p:embed/>
                </p:oleObj>
              </mc:Choice>
              <mc:Fallback>
                <p:oleObj name="Acrobat Document" r:id="rId5" imgW="2600300" imgH="3381210" progId="AcroExch.Documen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196752"/>
                        <a:ext cx="5112568" cy="5442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9067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olors for experiment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BCFA-FF52-4863-8BA8-AE547F03B76F}" type="datetime1">
              <a:rPr lang="en-CA" smtClean="0"/>
              <a:t>25/09/2013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17</a:t>
            </a:fld>
            <a:endParaRPr lang="en-CA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90" y="1129474"/>
            <a:ext cx="6271019" cy="4388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27784" y="593998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23 Macbeth chart colors used as background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551846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Picture from Wikipedia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804248" y="3573016"/>
            <a:ext cx="576064" cy="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804248" y="3573016"/>
            <a:ext cx="576064" cy="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310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Setup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18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New folder\set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9108504" cy="53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75005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5496" y="3758646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0180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Binned Profile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241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60648"/>
            <a:ext cx="3610744" cy="1162050"/>
          </a:xfrm>
        </p:spPr>
        <p:txBody>
          <a:bodyPr>
            <a:normAutofit fontScale="90000"/>
          </a:bodyPr>
          <a:lstStyle/>
          <a:p>
            <a:r>
              <a:rPr lang="en-CA" sz="3600" cap="all" dirty="0">
                <a:solidFill>
                  <a:schemeClr val="bg1"/>
                </a:solidFill>
                <a:latin typeface="Calibri Light" panose="020F0302020204030204" pitchFamily="34" charset="0"/>
              </a:rPr>
              <a:t>Introduction</a:t>
            </a:r>
            <a:r>
              <a:rPr lang="en-CA" sz="3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67544" y="1340768"/>
            <a:ext cx="3008313" cy="4691063"/>
          </a:xfrm>
        </p:spPr>
        <p:txBody>
          <a:bodyPr/>
          <a:lstStyle/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displays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OSTD) allow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users to view digital 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and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physical objects simultaneously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Has its own light source</a:t>
            </a:r>
          </a:p>
          <a:p>
            <a:endParaRPr lang="en-CA" sz="2000" dirty="0">
              <a:solidFill>
                <a:srgbClr val="92D050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ilter external light source</a:t>
            </a:r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1BE7-DF59-42B5-84F0-282A7564A155}" type="datetime1">
              <a:rPr lang="en-CA" smtClean="0"/>
              <a:t>25/09/2013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217884"/>
              </p:ext>
            </p:extLst>
          </p:nvPr>
        </p:nvGraphicFramePr>
        <p:xfrm>
          <a:off x="3851920" y="764705"/>
          <a:ext cx="2434200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Acrobat Document" r:id="rId5" imgW="2600300" imgH="3381210" progId="AcroExch.Document.11">
                  <p:embed/>
                </p:oleObj>
              </mc:Choice>
              <mc:Fallback>
                <p:oleObj name="Acrobat Document" r:id="rId5" imgW="2600300" imgH="338121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1920" y="764705"/>
                        <a:ext cx="2434200" cy="259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764705"/>
            <a:ext cx="237626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158" y="3904588"/>
            <a:ext cx="4586274" cy="234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02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20</a:t>
            </a:fld>
            <a:endParaRPr lang="en-CA"/>
          </a:p>
        </p:txBody>
      </p:sp>
      <p:pic>
        <p:nvPicPr>
          <p:cNvPr id="17410" name="Picture 2" descr="C:\Users\srikanth\Dropbox\thesis data\template\MSc thsis 2012-03-13\images\New folder\LABAndBinnedLA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" y="548680"/>
            <a:ext cx="910351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19672" y="375603"/>
            <a:ext cx="24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colors in LAB space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7984" y="375603"/>
            <a:ext cx="333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8376 Binned representative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580" y="32129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p3700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8693" y="32129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p2200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8264" y="32123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T-OLED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8294" y="375603"/>
            <a:ext cx="3672408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0" y="3212976"/>
            <a:ext cx="9108504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26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BP Method Color prediction 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8D1E-89DB-46F8-B440-33DA2158B343}" type="datetime1">
              <a:rPr lang="en-CA" smtClean="0"/>
              <a:t>25/09/2013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21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229347" y="2715618"/>
            <a:ext cx="399573" cy="3960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309467" y="2715618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238241" y="3264062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2309467" y="3279223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229347" y="3831664"/>
            <a:ext cx="399573" cy="396044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2309467" y="3846825"/>
            <a:ext cx="399573" cy="396044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1229346" y="4373703"/>
            <a:ext cx="399573" cy="3960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2309467" y="4373703"/>
            <a:ext cx="399573" cy="3960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7289447" y="3038414"/>
            <a:ext cx="720080" cy="79208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4634235" y="3039576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5849733" y="3056324"/>
            <a:ext cx="831621" cy="792089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4488046" y="3991314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Background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87307" y="3991314"/>
            <a:ext cx="1330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Measured foreground in binned profile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89447" y="3991313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Prediction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5354" y="2193506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F</a:t>
            </a:r>
            <a:r>
              <a:rPr lang="en-CA" sz="1400" dirty="0" smtClean="0">
                <a:solidFill>
                  <a:schemeClr val="bg1"/>
                </a:solidFill>
              </a:rPr>
              <a:t>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82645" y="2085784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</a:t>
            </a:r>
            <a:r>
              <a:rPr lang="en-CA" sz="1400" dirty="0" smtClean="0">
                <a:solidFill>
                  <a:schemeClr val="bg1"/>
                </a:solidFill>
              </a:rPr>
              <a:t>easured 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1600" y="1710834"/>
            <a:ext cx="158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Binned Profile 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5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5" grpId="2" animBg="1"/>
      <p:bldP spid="27" grpId="0" animBg="1"/>
      <p:bldP spid="27" grpId="1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 Prediction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We tested the validity of this method against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/>
              </a:rPr>
              <a:t>Direct Method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Method</a:t>
            </a:r>
          </a:p>
          <a:p>
            <a:pPr marL="457200" lvl="1" indent="0">
              <a:buNone/>
            </a:pP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0870-5683-4D36-ACE0-FF074EEEAD48}" type="datetime1">
              <a:rPr lang="en-CA" smtClean="0"/>
              <a:t>25/09/2013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514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 Configuration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25/09/2013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23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bgconf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24744"/>
            <a:ext cx="6299223" cy="547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20122" y="3356992"/>
            <a:ext cx="201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Plain Configuration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1255" y="6093296"/>
            <a:ext cx="238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Adjusted Configuration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89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459338" cy="4142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 Visualization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96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see-through-project\gt\STColorCorrection\Docs\VRST 2013\Prediction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67" y="437672"/>
            <a:ext cx="9144000" cy="604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2155" y="889702"/>
            <a:ext cx="8870913" cy="4483514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763688" y="620687"/>
            <a:ext cx="1512168" cy="5860308"/>
          </a:xfrm>
          <a:prstGeom prst="rect">
            <a:avLst/>
          </a:prstGeom>
          <a:solidFill>
            <a:schemeClr val="accent3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4716016" y="625251"/>
            <a:ext cx="1512168" cy="5860308"/>
          </a:xfrm>
          <a:prstGeom prst="rect">
            <a:avLst/>
          </a:prstGeom>
          <a:solidFill>
            <a:schemeClr val="accent3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7636426" y="627513"/>
            <a:ext cx="1512168" cy="5860308"/>
          </a:xfrm>
          <a:prstGeom prst="rect">
            <a:avLst/>
          </a:prstGeom>
          <a:solidFill>
            <a:schemeClr val="accent3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34556" y="1988840"/>
            <a:ext cx="8687878" cy="338437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309599" y="836712"/>
            <a:ext cx="8870913" cy="1099138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09598" y="5426206"/>
            <a:ext cx="8870913" cy="1099138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748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Quantitative analysis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26</a:t>
            </a:fld>
            <a:endParaRPr lang="en-CA"/>
          </a:p>
        </p:txBody>
      </p:sp>
      <p:pic>
        <p:nvPicPr>
          <p:cNvPr id="17410" name="Picture 2" descr="C:\see-through-project\gt\STColorCorrection\Docs\VRST 2013\Predi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03" y="1412776"/>
            <a:ext cx="7604125" cy="454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4355976" y="3140968"/>
            <a:ext cx="432048" cy="20162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2946039" y="6052646"/>
            <a:ext cx="398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7864" y="4293096"/>
            <a:ext cx="360040" cy="8614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2267744" y="4384212"/>
            <a:ext cx="360040" cy="7729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652120" y="3363644"/>
            <a:ext cx="432048" cy="17908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716299" y="3789040"/>
            <a:ext cx="432048" cy="1365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12360" y="2420888"/>
            <a:ext cx="432048" cy="27336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835696" y="4723801"/>
            <a:ext cx="432048" cy="43339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874331" y="4922141"/>
            <a:ext cx="432048" cy="2323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923928" y="4471773"/>
            <a:ext cx="432048" cy="667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5220072" y="3429000"/>
            <a:ext cx="432048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6284251" y="4077072"/>
            <a:ext cx="432048" cy="10774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7380312" y="2636912"/>
            <a:ext cx="432048" cy="25175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2821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Correction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developed a color correction algorithm based on BP method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Input to this algorithm is  BP of that OSTD, Desired foreground color, Background Color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64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28</a:t>
            </a:fld>
            <a:endParaRPr lang="en-CA"/>
          </a:p>
        </p:txBody>
      </p:sp>
      <p:pic>
        <p:nvPicPr>
          <p:cNvPr id="18434" name="Picture 2" descr="C:\see-through-project\gt\STColorCorrection\Docs\VRST 2013\CorrectionGeneral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4664"/>
            <a:ext cx="5993635" cy="6011428"/>
          </a:xfrm>
          <a:prstGeom prst="rect">
            <a:avLst/>
          </a:prstGeom>
          <a:solidFill>
            <a:schemeClr val="bg1"/>
          </a:solidFill>
          <a:ln w="82550" cap="rnd" cmpd="sng">
            <a:solidFill>
              <a:schemeClr val="tx2">
                <a:lumMod val="50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436096" y="620688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436095" y="4680682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79712" y="980728"/>
            <a:ext cx="3168352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58132" y="2726302"/>
            <a:ext cx="3168352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24100" y="5373216"/>
            <a:ext cx="3223964" cy="9004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84142" y="4536666"/>
            <a:ext cx="6264695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1484141" y="260648"/>
            <a:ext cx="6264696" cy="2127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844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Analysis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10 groups: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colors(L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&lt; 50), light colors (L &gt;= 50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and light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neutrals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chromatic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regions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29</a:t>
            </a:fld>
            <a:endParaRPr lang="en-CA"/>
          </a:p>
        </p:txBody>
      </p:sp>
      <p:pic>
        <p:nvPicPr>
          <p:cNvPr id="19458" name="Picture 2" descr="C:\see-through-project\gt\STColorCorrection\Docs\VRST 2013\ColorReg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00" y="1288349"/>
            <a:ext cx="8136904" cy="338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see-through-project\gt\STColorCorrection\Docs\VRST 2013\NewB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085184"/>
            <a:ext cx="5222875" cy="1371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2195736" y="4709854"/>
            <a:ext cx="146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Low Intensity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33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763688" y="5714178"/>
            <a:ext cx="5486400" cy="804862"/>
          </a:xfrm>
        </p:spPr>
        <p:txBody>
          <a:bodyPr>
            <a:noAutofit/>
          </a:bodyPr>
          <a:lstStyle/>
          <a:p>
            <a:r>
              <a:rPr lang="en-CA" sz="2400" i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Real world background color affects the displayed contents on the digital display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B76B-B221-42DB-A482-296942A70FDA}" type="datetime1">
              <a:rPr lang="en-CA" smtClean="0"/>
              <a:t>25/09/2013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158506" y="5157192"/>
            <a:ext cx="896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Gabbard</a:t>
            </a:r>
            <a:r>
              <a:rPr lang="en-CA" sz="1600" dirty="0">
                <a:solidFill>
                  <a:schemeClr val="bg1"/>
                </a:solidFill>
              </a:rPr>
              <a:t> et </a:t>
            </a:r>
            <a:r>
              <a:rPr lang="en-CA" sz="1600" dirty="0" smtClean="0">
                <a:solidFill>
                  <a:schemeClr val="bg1"/>
                </a:solidFill>
              </a:rPr>
              <a:t>al - </a:t>
            </a:r>
            <a:r>
              <a:rPr lang="en-CA" sz="1600" dirty="0">
                <a:solidFill>
                  <a:schemeClr val="bg1"/>
                </a:solidFill>
              </a:rPr>
              <a:t>More than meets the eye: An engineering </a:t>
            </a:r>
            <a:r>
              <a:rPr lang="en-CA" sz="1600" dirty="0" smtClean="0">
                <a:solidFill>
                  <a:schemeClr val="bg1"/>
                </a:solidFill>
              </a:rPr>
              <a:t>study to </a:t>
            </a:r>
            <a:r>
              <a:rPr lang="en-CA" sz="1600" dirty="0">
                <a:solidFill>
                  <a:schemeClr val="bg1"/>
                </a:solidFill>
              </a:rPr>
              <a:t>empirically examine the blending of real and virtual </a:t>
            </a:r>
            <a:r>
              <a:rPr lang="en-CA" sz="1600" dirty="0" smtClean="0">
                <a:solidFill>
                  <a:schemeClr val="bg1"/>
                </a:solidFill>
              </a:rPr>
              <a:t>color spaces , VR 2010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72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30</a:t>
            </a:fld>
            <a:endParaRPr lang="en-CA"/>
          </a:p>
        </p:txBody>
      </p:sp>
      <p:pic>
        <p:nvPicPr>
          <p:cNvPr id="20482" name="Picture 2" descr="C:\Users\srikanth\Dropbox\thesis data\template\MSc thsis 2012-03-13\images\Lig&amp;dra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26022"/>
            <a:ext cx="3609950" cy="64658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2780184" y="3212976"/>
            <a:ext cx="3592016" cy="3378920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5292080" y="620688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5364088" y="2204864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3543215" y="621043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3707904" y="2276872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5948536" y="1082215"/>
            <a:ext cx="288032" cy="288032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4860032" y="476672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3903255" y="441023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3275856" y="2024844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/>
          <p:cNvSpPr/>
          <p:nvPr/>
        </p:nvSpPr>
        <p:spPr>
          <a:xfrm>
            <a:off x="5732512" y="2759224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806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Quantitative Analysis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31</a:t>
            </a:fld>
            <a:endParaRPr lang="en-CA"/>
          </a:p>
        </p:txBody>
      </p:sp>
      <p:pic>
        <p:nvPicPr>
          <p:cNvPr id="21506" name="Picture 2" descr="C:\see-through-project\gt\STColorCorrection\Docs\VRST 2013\Corre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5" y="1860848"/>
            <a:ext cx="9125744" cy="39474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6228184" y="4509120"/>
            <a:ext cx="14401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9792" y="6044279"/>
            <a:ext cx="436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7784" y="4509120"/>
            <a:ext cx="122413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080866" y="2780928"/>
            <a:ext cx="1224136" cy="23795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529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Research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Implication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13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Design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ight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neutral colors for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 that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needs to be preserved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best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hue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is needed, designers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can use light colors in the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Cyan-Blue region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 should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be avoided for text and color-encoded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color themes based on the background will be wise 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46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Hardware Implication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Is smaller display profile better?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Lower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transparency, For OSTD?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SLM?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368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Practical Implication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of camera to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capture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the background?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How to capture account for the Material Distortion?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35</a:t>
            </a:fld>
            <a:endParaRPr lang="en-CA"/>
          </a:p>
        </p:txBody>
      </p:sp>
      <p:pic>
        <p:nvPicPr>
          <p:cNvPr id="22530" name="Picture 2" descr="C:\see-through-project\gt\STColorCorrection\Docs\VRST 2013\Lpri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700" y="3789040"/>
            <a:ext cx="3270890" cy="2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2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Future Work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57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Take Away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color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themes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for displaying Contents on OSTD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Render distortion must be handled for color related study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Research is needed in the area of BG color capture</a:t>
            </a:r>
          </a:p>
        </p:txBody>
      </p:sp>
    </p:spTree>
    <p:extLst>
      <p:ext uri="{BB962C8B-B14F-4D97-AF65-F5344CB8AC3E}">
        <p14:creationId xmlns:p14="http://schemas.microsoft.com/office/powerpoint/2010/main" val="1131549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Juan David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</a:t>
            </a:r>
            <a:r>
              <a:rPr lang="en-CA" sz="18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David R.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Special thanks 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to </a:t>
            </a:r>
            <a:r>
              <a:rPr lang="en-CA" sz="16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Jango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6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Guo</a:t>
            </a:r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NSERC for funding and people at HCI lab In university of Manitoba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38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19050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140969"/>
            <a:ext cx="1905000" cy="229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40969"/>
            <a:ext cx="2010643" cy="221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" y="1196752"/>
            <a:ext cx="3086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74" y="1196752"/>
            <a:ext cx="20490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86" y="1196752"/>
            <a:ext cx="2554387" cy="99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48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4" y="5025934"/>
            <a:ext cx="7772400" cy="1362075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Thank you, Questions?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4953926"/>
            <a:ext cx="7772400" cy="1500187"/>
          </a:xfrm>
        </p:spPr>
        <p:txBody>
          <a:bodyPr>
            <a:normAutofit/>
          </a:bodyPr>
          <a:lstStyle/>
          <a:p>
            <a:r>
              <a:rPr lang="en-CA" dirty="0" smtClean="0"/>
              <a:t>Presented by,</a:t>
            </a:r>
          </a:p>
          <a:p>
            <a:r>
              <a:rPr lang="en-CA" dirty="0" err="1" smtClean="0"/>
              <a:t>Srikanth</a:t>
            </a:r>
            <a:r>
              <a:rPr lang="en-CA" dirty="0" smtClean="0"/>
              <a:t> </a:t>
            </a:r>
            <a:r>
              <a:rPr lang="en-CA" dirty="0" err="1" smtClean="0"/>
              <a:t>Kirshnamachari</a:t>
            </a:r>
            <a:r>
              <a:rPr lang="en-CA" dirty="0" smtClean="0"/>
              <a:t> </a:t>
            </a:r>
            <a:r>
              <a:rPr lang="en-CA" dirty="0" err="1" smtClean="0"/>
              <a:t>Sridharan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1392-CB73-4821-A7DF-A1061A519832}" type="datetime1">
              <a:rPr lang="en-CA" smtClean="0"/>
              <a:t>25/09/2013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39</a:t>
            </a:fld>
            <a:endParaRPr lang="en-C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311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0BA87-3761-400C-BE23-505F853DE660}" type="datetime1">
              <a:rPr lang="en-CA" smtClean="0"/>
              <a:t>25/09/2013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104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Annexure</a:t>
            </a:r>
            <a:br>
              <a:rPr lang="en-CA" dirty="0" smtClean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47D-AD13-458F-B9B9-57C6F9E40659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92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80390" y="197768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Step 1: Foreground Look up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8D1E-89DB-46F8-B440-33DA2158B343}" type="datetime1">
              <a:rPr lang="en-CA" smtClean="0"/>
              <a:t>25/09/2013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41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93643" y="3059056"/>
            <a:ext cx="399573" cy="3960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4973763" y="3059056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902537" y="3607500"/>
            <a:ext cx="399573" cy="396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4973763" y="3622661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3893643" y="4175102"/>
            <a:ext cx="399573" cy="396044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4973763" y="4190263"/>
            <a:ext cx="399573" cy="396044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3893642" y="4717141"/>
            <a:ext cx="399573" cy="3960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4973763" y="4717141"/>
            <a:ext cx="399573" cy="3960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/>
          <p:cNvSpPr txBox="1"/>
          <p:nvPr/>
        </p:nvSpPr>
        <p:spPr>
          <a:xfrm>
            <a:off x="3490468" y="2536943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F</a:t>
            </a:r>
            <a:r>
              <a:rPr lang="en-CA" sz="1400" dirty="0" smtClean="0">
                <a:solidFill>
                  <a:schemeClr val="bg1"/>
                </a:solidFill>
              </a:rPr>
              <a:t>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6941" y="2429222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</a:t>
            </a:r>
            <a:r>
              <a:rPr lang="en-CA" sz="1400" dirty="0" smtClean="0">
                <a:solidFill>
                  <a:schemeClr val="bg1"/>
                </a:solidFill>
              </a:rPr>
              <a:t>easured 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35896" y="2054272"/>
            <a:ext cx="158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Binned Profile 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47664" y="3212976"/>
            <a:ext cx="792088" cy="790568"/>
          </a:xfrm>
          <a:prstGeom prst="rect">
            <a:avLst/>
          </a:prstGeom>
          <a:solidFill>
            <a:srgbClr val="AE7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/>
          <p:cNvSpPr txBox="1"/>
          <p:nvPr/>
        </p:nvSpPr>
        <p:spPr>
          <a:xfrm>
            <a:off x="1060523" y="2818853"/>
            <a:ext cx="176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  Desired 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99792" y="3622661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652120" y="3622661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876255" y="3179544"/>
            <a:ext cx="792088" cy="855911"/>
          </a:xfrm>
          <a:prstGeom prst="rect">
            <a:avLst/>
          </a:prstGeom>
          <a:solidFill>
            <a:srgbClr val="4F22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/>
          <p:cNvSpPr txBox="1"/>
          <p:nvPr/>
        </p:nvSpPr>
        <p:spPr>
          <a:xfrm>
            <a:off x="6389115" y="2815481"/>
            <a:ext cx="176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Foreground to show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99573" y="5949280"/>
            <a:ext cx="399573" cy="396044"/>
          </a:xfrm>
          <a:prstGeom prst="rect">
            <a:avLst/>
          </a:prstGeom>
          <a:solidFill>
            <a:srgbClr val="AE7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4973763" y="5949280"/>
            <a:ext cx="399573" cy="396044"/>
          </a:xfrm>
          <a:prstGeom prst="rect">
            <a:avLst/>
          </a:prstGeom>
          <a:solidFill>
            <a:srgbClr val="4F22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/>
          <p:cNvSpPr/>
          <p:nvPr/>
        </p:nvSpPr>
        <p:spPr>
          <a:xfrm flipV="1">
            <a:off x="4067944" y="5353252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 flipV="1">
            <a:off x="4067944" y="568753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 flipV="1">
            <a:off x="5148064" y="5353252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 flipV="1">
            <a:off x="5148064" y="568753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7874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8" grpId="0" animBg="1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80390" y="197768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Step 2: Color Blend Prediction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8D1E-89DB-46F8-B440-33DA2158B343}" type="datetime1">
              <a:rPr lang="en-CA" smtClean="0"/>
              <a:t>25/09/2013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42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21635" y="2383731"/>
            <a:ext cx="399573" cy="3960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4901755" y="2383731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830529" y="2932175"/>
            <a:ext cx="399573" cy="396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4901755" y="2947336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3821635" y="3499777"/>
            <a:ext cx="399573" cy="396044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4901755" y="3514938"/>
            <a:ext cx="399573" cy="396044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3821634" y="4041816"/>
            <a:ext cx="399573" cy="3960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4901755" y="4041816"/>
            <a:ext cx="399573" cy="3960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1043608" y="2536131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897419" y="3487869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Adjusted Background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72200" y="1861618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Prediction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77642" y="1903063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F</a:t>
            </a:r>
            <a:r>
              <a:rPr lang="en-CA" sz="1400" dirty="0" smtClean="0">
                <a:solidFill>
                  <a:schemeClr val="bg1"/>
                </a:solidFill>
              </a:rPr>
              <a:t>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74933" y="1753897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</a:t>
            </a:r>
            <a:r>
              <a:rPr lang="en-CA" sz="1400" dirty="0" smtClean="0">
                <a:solidFill>
                  <a:schemeClr val="bg1"/>
                </a:solidFill>
              </a:rPr>
              <a:t>easured 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3888" y="1378947"/>
            <a:ext cx="158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Binned Profile 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2627784" y="2753845"/>
            <a:ext cx="504056" cy="540533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6583807" y="2383731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6583807" y="2947336"/>
            <a:ext cx="399573" cy="396044"/>
          </a:xfrm>
          <a:prstGeom prst="rect">
            <a:avLst/>
          </a:prstGeom>
          <a:solidFill>
            <a:srgbClr val="276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6583807" y="3514938"/>
            <a:ext cx="399573" cy="396044"/>
          </a:xfrm>
          <a:prstGeom prst="rect">
            <a:avLst/>
          </a:prstGeom>
          <a:solidFill>
            <a:srgbClr val="4F22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6583807" y="4041816"/>
            <a:ext cx="399573" cy="396044"/>
          </a:xfrm>
          <a:prstGeom prst="rect">
            <a:avLst/>
          </a:prstGeom>
          <a:solidFill>
            <a:srgbClr val="80FB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 flipV="1">
            <a:off x="3995936" y="4725144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 flipV="1">
            <a:off x="3995936" y="505942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 flipV="1">
            <a:off x="5076056" y="4725144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 flipV="1">
            <a:off x="5076056" y="505942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 flipV="1">
            <a:off x="6758529" y="4725144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 flipV="1">
            <a:off x="6758529" y="505942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0426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/>
      <p:bldP spid="32" grpId="0"/>
      <p:bldP spid="35" grpId="0" animBg="1"/>
      <p:bldP spid="36" grpId="0" animBg="1"/>
      <p:bldP spid="37" grpId="0" animBg="1"/>
      <p:bldP spid="38" grpId="0" animBg="1"/>
      <p:bldP spid="43" grpId="0" animBg="1"/>
      <p:bldP spid="4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80390" y="197768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Step 3:Prediction Comparison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8D1E-89DB-46F8-B440-33DA2158B343}" type="datetime1">
              <a:rPr lang="en-CA" smtClean="0"/>
              <a:t>25/09/2013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43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197607" y="2650958"/>
            <a:ext cx="399573" cy="3960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277727" y="2650958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206501" y="3199402"/>
            <a:ext cx="399573" cy="396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2277727" y="3214563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197607" y="3767004"/>
            <a:ext cx="399573" cy="396044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2277727" y="3782165"/>
            <a:ext cx="399573" cy="396044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1197606" y="4309043"/>
            <a:ext cx="399573" cy="3960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2277727" y="4309043"/>
            <a:ext cx="399573" cy="3960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/>
          <p:cNvSpPr txBox="1"/>
          <p:nvPr/>
        </p:nvSpPr>
        <p:spPr>
          <a:xfrm>
            <a:off x="3748172" y="2128845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Prediction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3614" y="2170290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F</a:t>
            </a:r>
            <a:r>
              <a:rPr lang="en-CA" sz="1400" dirty="0" smtClean="0">
                <a:solidFill>
                  <a:schemeClr val="bg1"/>
                </a:solidFill>
              </a:rPr>
              <a:t>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50905" y="2021124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</a:t>
            </a:r>
            <a:r>
              <a:rPr lang="en-CA" sz="1400" dirty="0" smtClean="0">
                <a:solidFill>
                  <a:schemeClr val="bg1"/>
                </a:solidFill>
              </a:rPr>
              <a:t>easured 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9860" y="1646174"/>
            <a:ext cx="158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Binned Profile 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59779" y="2650958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3959779" y="3214563"/>
            <a:ext cx="399573" cy="396044"/>
          </a:xfrm>
          <a:prstGeom prst="rect">
            <a:avLst/>
          </a:prstGeom>
          <a:solidFill>
            <a:srgbClr val="276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3959779" y="3782165"/>
            <a:ext cx="399573" cy="396044"/>
          </a:xfrm>
          <a:prstGeom prst="rect">
            <a:avLst/>
          </a:prstGeom>
          <a:solidFill>
            <a:srgbClr val="4F22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3959779" y="4309043"/>
            <a:ext cx="399573" cy="396044"/>
          </a:xfrm>
          <a:prstGeom prst="rect">
            <a:avLst/>
          </a:prstGeom>
          <a:solidFill>
            <a:srgbClr val="80FB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 flipV="1">
            <a:off x="1371908" y="499237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 flipV="1">
            <a:off x="1371908" y="532665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 flipV="1">
            <a:off x="2452028" y="499237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 flipV="1">
            <a:off x="2452028" y="532665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 flipV="1">
            <a:off x="4134501" y="499237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 flipV="1">
            <a:off x="4134501" y="532665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6821163" y="3049237"/>
            <a:ext cx="792088" cy="855911"/>
          </a:xfrm>
          <a:prstGeom prst="rect">
            <a:avLst/>
          </a:prstGeom>
          <a:solidFill>
            <a:srgbClr val="4F22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/>
          <p:cNvSpPr txBox="1"/>
          <p:nvPr/>
        </p:nvSpPr>
        <p:spPr>
          <a:xfrm>
            <a:off x="6334023" y="2685174"/>
            <a:ext cx="176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Foreground to show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50091" y="329729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Difference in LAB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38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4" grpId="0" animBg="1"/>
      <p:bldP spid="32" grpId="0"/>
      <p:bldP spid="33" grpId="0"/>
      <p:bldP spid="26" grpId="0"/>
      <p:bldP spid="37" grpId="0" animBg="1"/>
      <p:bldP spid="39" grpId="0" animBg="1"/>
      <p:bldP spid="40" grpId="0" animBg="1"/>
      <p:bldP spid="41" grpId="0" animBg="1"/>
      <p:bldP spid="42" grpId="0" animBg="1"/>
      <p:bldP spid="30" grpId="0" animBg="1"/>
      <p:bldP spid="4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44</a:t>
            </a:fld>
            <a:endParaRPr lang="en-CA"/>
          </a:p>
        </p:txBody>
      </p:sp>
      <p:pic>
        <p:nvPicPr>
          <p:cNvPr id="24578" name="Picture 2" descr="C:\see-through-project\gt\STColorCorrection\Docs\VRST 2013\compeastion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21" y="332656"/>
            <a:ext cx="8020845" cy="627217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80582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47D-AD13-458F-B9B9-57C6F9E40659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45</a:t>
            </a:fld>
            <a:endParaRPr lang="en-CA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045884"/>
              </p:ext>
            </p:extLst>
          </p:nvPr>
        </p:nvGraphicFramePr>
        <p:xfrm>
          <a:off x="107504" y="116632"/>
          <a:ext cx="8964488" cy="66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Acrobat Document" r:id="rId5" imgW="18078377" imgH="14620770" progId="AcroExch.Document.11">
                  <p:embed/>
                </p:oleObj>
              </mc:Choice>
              <mc:Fallback>
                <p:oleObj name="Acrobat Document" r:id="rId5" imgW="18078377" imgH="146207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116632"/>
                        <a:ext cx="8964488" cy="66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66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Just Noticeable Difference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01634"/>
            <a:ext cx="5400600" cy="461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0496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47</a:t>
            </a:fld>
            <a:endParaRPr lang="en-CA"/>
          </a:p>
        </p:txBody>
      </p:sp>
      <p:pic>
        <p:nvPicPr>
          <p:cNvPr id="16387" name="Picture 3" descr="C:\see-through-project\gt\STColorCorrection\Docs\VRST 2013\PredictionSingleResul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7" y="1412776"/>
            <a:ext cx="7835861" cy="460456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24087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124744"/>
            <a:ext cx="473288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19" y="2852936"/>
            <a:ext cx="4007197" cy="239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61929" y="5390159"/>
            <a:ext cx="5763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 Kerr et </a:t>
            </a:r>
            <a:r>
              <a:rPr lang="en-CA" sz="1600" dirty="0">
                <a:solidFill>
                  <a:schemeClr val="bg1"/>
                </a:solidFill>
              </a:rPr>
              <a:t>al </a:t>
            </a:r>
            <a:r>
              <a:rPr lang="en-CA" sz="1600" dirty="0" smtClean="0">
                <a:solidFill>
                  <a:schemeClr val="bg1"/>
                </a:solidFill>
              </a:rPr>
              <a:t>, Wearable </a:t>
            </a:r>
            <a:r>
              <a:rPr lang="en-CA" sz="1600" dirty="0">
                <a:solidFill>
                  <a:schemeClr val="bg1"/>
                </a:solidFill>
              </a:rPr>
              <a:t>mobile augmented reality: evaluating outdoor</a:t>
            </a:r>
          </a:p>
          <a:p>
            <a:r>
              <a:rPr lang="en-CA" sz="1600" dirty="0">
                <a:solidFill>
                  <a:schemeClr val="bg1"/>
                </a:solidFill>
              </a:rPr>
              <a:t>user experience. VRCAI ’11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584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Usability Problem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2C63-1366-4782-BDCA-5C77108C09DD}" type="datetime1">
              <a:rPr lang="en-CA" smtClean="0"/>
              <a:t>25/09/2013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98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711200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Based Solutions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2C63-1366-4782-BDCA-5C77108C09DD}" type="datetime1">
              <a:rPr lang="en-CA" smtClean="0"/>
              <a:t>25/09/2013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6</a:t>
            </a:fld>
            <a:endParaRPr lang="en-C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5" y="3199897"/>
            <a:ext cx="3510863" cy="263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04" y="3186750"/>
            <a:ext cx="3528392" cy="26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50352" y="5852647"/>
            <a:ext cx="665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Tanaka et al,  </a:t>
            </a:r>
            <a:r>
              <a:rPr lang="en-CA" sz="1600" dirty="0">
                <a:solidFill>
                  <a:schemeClr val="bg1"/>
                </a:solidFill>
              </a:rPr>
              <a:t>An information layout method for an </a:t>
            </a:r>
            <a:r>
              <a:rPr lang="en-CA" sz="1600" dirty="0" smtClean="0">
                <a:solidFill>
                  <a:schemeClr val="bg1"/>
                </a:solidFill>
              </a:rPr>
              <a:t>optical see-through </a:t>
            </a:r>
            <a:r>
              <a:rPr lang="en-CA" sz="1600" dirty="0">
                <a:solidFill>
                  <a:schemeClr val="bg1"/>
                </a:solidFill>
              </a:rPr>
              <a:t>head mounted display focusing on the </a:t>
            </a:r>
            <a:r>
              <a:rPr lang="en-CA" sz="1600" dirty="0" smtClean="0">
                <a:solidFill>
                  <a:schemeClr val="bg1"/>
                </a:solidFill>
              </a:rPr>
              <a:t>view ability. ISMAR 08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805908"/>
            <a:ext cx="28289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090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Hardware Based Solution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2501" y="6181694"/>
            <a:ext cx="2133600" cy="365125"/>
          </a:xfrm>
        </p:spPr>
        <p:txBody>
          <a:bodyPr/>
          <a:lstStyle/>
          <a:p>
            <a:fld id="{E75CD6C6-4B77-4155-8C73-5C3F52CDCE15}" type="datetime1">
              <a:rPr lang="en-CA" smtClean="0"/>
              <a:t>25/09/2013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7</a:t>
            </a:fld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281549" y="5544549"/>
            <a:ext cx="6724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Kiyokawa</a:t>
            </a:r>
            <a:r>
              <a:rPr lang="en-CA" sz="1600" dirty="0" smtClean="0">
                <a:solidFill>
                  <a:schemeClr val="bg1"/>
                </a:solidFill>
              </a:rPr>
              <a:t> et al</a:t>
            </a:r>
            <a:r>
              <a:rPr lang="en-CA" sz="1600" dirty="0">
                <a:solidFill>
                  <a:schemeClr val="bg1"/>
                </a:solidFill>
              </a:rPr>
              <a:t>, An Occlusion-Capable Optical See-through Head Mount Display</a:t>
            </a:r>
          </a:p>
          <a:p>
            <a:r>
              <a:rPr lang="en-CA" sz="1600" dirty="0">
                <a:solidFill>
                  <a:schemeClr val="bg1"/>
                </a:solidFill>
              </a:rPr>
              <a:t>for Supporting Co-located Collaboration</a:t>
            </a:r>
            <a:r>
              <a:rPr lang="en-CA" sz="1600" dirty="0" smtClean="0">
                <a:solidFill>
                  <a:schemeClr val="bg1"/>
                </a:solidFill>
              </a:rPr>
              <a:t>. ISMAR 2003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77" y="1134951"/>
            <a:ext cx="3901461" cy="440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68" y="1594927"/>
            <a:ext cx="3535940" cy="346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72072"/>
            <a:ext cx="3795976" cy="370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040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48880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How We differ ?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25/09/2013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856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484784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Correction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Involves in the system finding an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alternate digital 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which, upon blending with the background comes closer to the desired digital color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25/09/2013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8423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</TotalTime>
  <Words>3385</Words>
  <Application>Microsoft Office PowerPoint</Application>
  <PresentationFormat>On-screen Show (4:3)</PresentationFormat>
  <Paragraphs>591</Paragraphs>
  <Slides>47</Slides>
  <Notes>42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1_Office Theme</vt:lpstr>
      <vt:lpstr>Acrobat Document</vt:lpstr>
      <vt:lpstr>Color Correction for Optical See-Through Displays Using Display Color Profiles</vt:lpstr>
      <vt:lpstr>Introduction </vt:lpstr>
      <vt:lpstr>PowerPoint Presentation</vt:lpstr>
      <vt:lpstr>PowerPoint Presentation</vt:lpstr>
      <vt:lpstr>PowerPoint Presentation</vt:lpstr>
      <vt:lpstr>PowerPoint Presentation</vt:lpstr>
      <vt:lpstr>Hardware Based Solution</vt:lpstr>
      <vt:lpstr>How We differ ?</vt:lpstr>
      <vt:lpstr>Color Correction</vt:lpstr>
      <vt:lpstr>Background</vt:lpstr>
      <vt:lpstr>PowerPoint Presentation</vt:lpstr>
      <vt:lpstr>Contribution</vt:lpstr>
      <vt:lpstr>Color Correction in OSTD</vt:lpstr>
      <vt:lpstr>Experimental Test-Bed</vt:lpstr>
      <vt:lpstr>Projection based</vt:lpstr>
      <vt:lpstr>T-OLED</vt:lpstr>
      <vt:lpstr>Background colors for experiment</vt:lpstr>
      <vt:lpstr>Setup</vt:lpstr>
      <vt:lpstr>Binned Profile</vt:lpstr>
      <vt:lpstr>PowerPoint Presentation</vt:lpstr>
      <vt:lpstr>BP Method Color prediction </vt:lpstr>
      <vt:lpstr>Color Prediction Model</vt:lpstr>
      <vt:lpstr>Background Configuration</vt:lpstr>
      <vt:lpstr>PowerPoint Presentation</vt:lpstr>
      <vt:lpstr>PowerPoint Presentation</vt:lpstr>
      <vt:lpstr>Quantitative analysis</vt:lpstr>
      <vt:lpstr>Color Correction</vt:lpstr>
      <vt:lpstr>Result</vt:lpstr>
      <vt:lpstr>Color Analysis</vt:lpstr>
      <vt:lpstr>PowerPoint Presentation</vt:lpstr>
      <vt:lpstr>Quantitative Analysis</vt:lpstr>
      <vt:lpstr>Research Implication</vt:lpstr>
      <vt:lpstr>Design Implications</vt:lpstr>
      <vt:lpstr>Hardware Implication</vt:lpstr>
      <vt:lpstr>Practical Implication</vt:lpstr>
      <vt:lpstr>Future Work</vt:lpstr>
      <vt:lpstr>Take Away</vt:lpstr>
      <vt:lpstr>Acknowledgements</vt:lpstr>
      <vt:lpstr>Thank you, Questions?</vt:lpstr>
      <vt:lpstr>Annexure </vt:lpstr>
      <vt:lpstr>Step 1: Foreground Look up</vt:lpstr>
      <vt:lpstr>Step 2: Color Blend Prediction</vt:lpstr>
      <vt:lpstr>Step 3:Prediction Comparison</vt:lpstr>
      <vt:lpstr>PowerPoint Presentation</vt:lpstr>
      <vt:lpstr>PowerPoint Presentation</vt:lpstr>
      <vt:lpstr>Just Noticeable Difference </vt:lpstr>
      <vt:lpstr>Result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Correction for Optical See-Through Displays Using Display Color Profiles</dc:title>
  <dc:creator>srikanth</dc:creator>
  <cp:lastModifiedBy>srikanth</cp:lastModifiedBy>
  <cp:revision>50</cp:revision>
  <dcterms:created xsi:type="dcterms:W3CDTF">2013-09-23T16:02:01Z</dcterms:created>
  <dcterms:modified xsi:type="dcterms:W3CDTF">2013-09-25T15:21:04Z</dcterms:modified>
</cp:coreProperties>
</file>